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9A0F-3F57-4EFF-A402-6FD49DE63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62D80-DDF2-4531-87DB-F6FFA3EDB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67279-868B-4BF1-8133-4D956ECB4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33CDA-B831-44C4-81E5-FF9735ECD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175D1-A3FC-4134-888F-13E5202F0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2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0CAE-6070-4249-8B20-33F8A03C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5CA03-44C7-4A87-BC8F-B5DF6616E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53713-05A6-4A73-89BB-7F16A8351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04B8-3ECF-406E-83E3-4EFA7D01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794AD-7DBB-4DAE-A2BC-09FCDFE2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1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819EE1-9178-4405-A7AF-D9F176149D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654F5-464F-49FA-B9DB-A15CAF79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01B17-AC8E-4654-84F4-135A3484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F694B-7B09-405E-A8ED-2D9D23C20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0690E-DF31-4E29-8C5E-869DB2F6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5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B39E-DC16-4724-B168-F5E04865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1B7A1-A52D-44FB-99CA-5541ADFB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5C324-F144-4BA8-9FAE-16BA8E42E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818D2-A73B-44CB-AE69-3852E30D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1DD89-1D37-44F0-946D-7587D9E9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86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7BFF-D116-4944-B7BD-CD0012134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B06624-B0E9-4A4A-9050-733F416F7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DA8A9-02EA-464C-AE3F-1D7DE262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4962-9344-4F42-97B1-6CBAB7F6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2F4E7-4596-4BCA-AF88-B23D9B69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0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69402-2307-46B3-9D5E-61F1F52D0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1B14D-7C79-4E06-BEEF-0C78FF95C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81A5A-BB85-4A73-89EF-946010D05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3710D-568F-41F2-A8BA-517799C8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8282B-70D8-4AF9-B3F1-AF0A3F5A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2F72-83F5-484C-93DA-BB30190C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3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F674-D147-4382-B2E1-F65C04167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767EE-73B1-435E-AD79-B17CD5CD8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372147-3444-4708-A2BF-94EF53E77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D4962C-B7EE-48A0-9DE2-B2CEE6A64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41FF4-079C-401A-9D13-63DB785B3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CBDA8-56FC-4A3A-A529-47D30DF9D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D99D47-F101-41EF-9F1E-1D7C1C7AC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EACB48-B055-4215-92EE-34C1F3A9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3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13385-66C6-4085-A5CF-B4DD4BAE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E6A77B-A8A8-4A6C-927B-4C6A5A8D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E1E6C-1551-4E08-91EA-AD7BC9A4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B7E5AE-E58B-417E-8C22-BCEC486D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5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26C540-11A0-4944-9386-AB967FD97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022935-FD8A-40D9-9269-B8806BFC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E3D1B-0B38-4DB3-AE99-2B6A84938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7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32F6A-EA3D-4DAA-AEE1-48F99A84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B3D0A-55D9-447C-B19D-12E01AB4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A3828-628F-40BA-A06D-B58573A81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284D8-7112-4D7F-884A-8BB753BB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EDB05-5950-4A34-AB03-F56E8C32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7C739-BB00-4AFB-9CE1-CD800982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1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3F51-9D40-4A59-AE93-7C7505427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C92C6-FA0F-4831-9307-AF956E980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5AAE5-D4FF-4952-A8B6-26B80BF48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21198-B801-4A67-B507-AFF4A68E2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9BC20-2576-4BDD-8C44-C9BD21EE2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90784-CD56-418D-9E8F-825A8C29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0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8EAD5-645C-4333-8C98-2CD88FDA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3BFC7-3029-4FCB-9373-192D09899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078D5-B884-457F-90BE-BB7F2478F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B60C3-0943-42F9-97CC-3BB87BC1D56A}" type="datetimeFigureOut">
              <a:rPr lang="en-US" smtClean="0"/>
              <a:t>7/7/22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28A15-3DE4-46DA-A67B-1414975D4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985D3-6F1F-437A-854F-217911238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6F66-76DC-439F-8F23-AE590E732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4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gbostonplanreview@fmglobal.com" TargetMode="External"/><Relationship Id="rId2" Type="http://schemas.openxmlformats.org/officeDocument/2006/relationships/hyperlink" Target="http://www.approvalguide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05AAD0-60D5-44AB-B829-1312BD9D8A61}"/>
              </a:ext>
            </a:extLst>
          </p:cNvPr>
          <p:cNvSpPr/>
          <p:nvPr/>
        </p:nvSpPr>
        <p:spPr>
          <a:xfrm>
            <a:off x="217708" y="1747533"/>
            <a:ext cx="3286897" cy="45128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New build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Gut renovations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Changes in occupancy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Roof replacement or new roof installation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New sprinkler system installation or major Modification of existing sprinkler (requiring new hydraulic calculations)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Changes/additions to fuel-fired equipment (boilers, ovens, and furnaces)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Diesel fuel tanks and piping systems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Any projects completing a recommendation on the FM Global Risk Report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Any power generation changes 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Fire pump installation/changes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Installation or modification of dust collectors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cs typeface="Calibri"/>
              </a:rPr>
              <a:t>Installation of solar panels</a:t>
            </a:r>
            <a:endParaRPr lang="en-US" sz="1200" dirty="0">
              <a:solidFill>
                <a:srgbClr val="002060"/>
              </a:solidFill>
            </a:endParaRP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Any projects using plastics in construction using one of the following building components: FRP panels, rigid PVC panels, metal-faced, foam- plastic sandwich panels with polyurethane or polyisocyanurate insulation, EPS sandwich panels, plastic skylights/roof lights and wall light brands, spray-applied polyurethane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897F14-D611-4B74-B266-C7EC3B88F1B3}"/>
              </a:ext>
            </a:extLst>
          </p:cNvPr>
          <p:cNvSpPr/>
          <p:nvPr/>
        </p:nvSpPr>
        <p:spPr>
          <a:xfrm>
            <a:off x="4212876" y="1729393"/>
            <a:ext cx="3286889" cy="10823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Relocations of sprinkler heads </a:t>
            </a:r>
          </a:p>
          <a:p>
            <a:pPr marL="274320" lvl="2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Send cut sheets of sprinkler heads and piping </a:t>
            </a:r>
          </a:p>
          <a:p>
            <a:pPr marL="274320" lvl="2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If using flex head supply hydraulic calcs.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Minor roof repairs: Larger than 500 square feet </a:t>
            </a:r>
          </a:p>
          <a:p>
            <a:pPr marL="91440" indent="-9144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Fire alarm installations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1C6989-B2A6-4B0E-A280-D44110820796}"/>
              </a:ext>
            </a:extLst>
          </p:cNvPr>
          <p:cNvSpPr/>
          <p:nvPr/>
        </p:nvSpPr>
        <p:spPr>
          <a:xfrm>
            <a:off x="8196150" y="1768521"/>
            <a:ext cx="3109291" cy="127153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Cosmetic changes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Relocation of walls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Changes to lighting 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Changes to landscaping</a:t>
            </a:r>
          </a:p>
          <a:p>
            <a:pPr marL="182880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Changes to life safety equipment (fire extinguishers, eye wash stations, etc.)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D97FD7-A318-439F-810D-8440C922521A}"/>
              </a:ext>
            </a:extLst>
          </p:cNvPr>
          <p:cNvSpPr/>
          <p:nvPr/>
        </p:nvSpPr>
        <p:spPr>
          <a:xfrm>
            <a:off x="4215148" y="3148898"/>
            <a:ext cx="3286897" cy="5015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Ensure the use of FM Approved Parts. A list of Approved Parts is available at </a:t>
            </a:r>
            <a:r>
              <a:rPr lang="en-US" sz="1200" dirty="0">
                <a:hlinkClick r:id="rId2"/>
              </a:rPr>
              <a:t>approvalguide.com</a:t>
            </a:r>
            <a:endParaRPr lang="en-US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4888F8-9CB4-4164-B464-F934ADB004E5}"/>
              </a:ext>
            </a:extLst>
          </p:cNvPr>
          <p:cNvSpPr/>
          <p:nvPr/>
        </p:nvSpPr>
        <p:spPr>
          <a:xfrm>
            <a:off x="4212868" y="3970386"/>
            <a:ext cx="3286897" cy="7786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Use FM Global Plan Review Guidelines to determine which specific items should be submitted as part of the review package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54E6B5-5E85-4FFA-B7DC-8E564E2F5B16}"/>
              </a:ext>
            </a:extLst>
          </p:cNvPr>
          <p:cNvSpPr/>
          <p:nvPr/>
        </p:nvSpPr>
        <p:spPr>
          <a:xfrm>
            <a:off x="3641813" y="613667"/>
            <a:ext cx="4239458" cy="579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Review FM Global Data Sheets for initial loss prevention guidance or reach out to FM Global Field Engineer or Account Engineer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7A144F-D3D2-48A5-B962-5CF6F4F59C8F}"/>
              </a:ext>
            </a:extLst>
          </p:cNvPr>
          <p:cNvSpPr txBox="1"/>
          <p:nvPr/>
        </p:nvSpPr>
        <p:spPr>
          <a:xfrm>
            <a:off x="322998" y="1436014"/>
            <a:ext cx="303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Must Submit for Full Review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9CB41C-33E4-43CF-A0AE-5C0FE22F4DDF}"/>
              </a:ext>
            </a:extLst>
          </p:cNvPr>
          <p:cNvSpPr txBox="1"/>
          <p:nvPr/>
        </p:nvSpPr>
        <p:spPr>
          <a:xfrm>
            <a:off x="4418270" y="1417221"/>
            <a:ext cx="2764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Submit for Quick Review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F503EA-F915-4EAF-823B-C25CE5A1724F}"/>
              </a:ext>
            </a:extLst>
          </p:cNvPr>
          <p:cNvSpPr txBox="1"/>
          <p:nvPr/>
        </p:nvSpPr>
        <p:spPr>
          <a:xfrm>
            <a:off x="8271997" y="1446367"/>
            <a:ext cx="2791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Do Not Submit for Review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C7B145-1233-43FE-856F-CD17B26EBB1F}"/>
              </a:ext>
            </a:extLst>
          </p:cNvPr>
          <p:cNvSpPr txBox="1"/>
          <p:nvPr/>
        </p:nvSpPr>
        <p:spPr>
          <a:xfrm>
            <a:off x="3390419" y="126840"/>
            <a:ext cx="4711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FM Global Plan Review Process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310006-926F-40DF-A5B9-A09381EA237E}"/>
              </a:ext>
            </a:extLst>
          </p:cNvPr>
          <p:cNvCxnSpPr>
            <a:cxnSpLocks/>
          </p:cNvCxnSpPr>
          <p:nvPr/>
        </p:nvCxnSpPr>
        <p:spPr>
          <a:xfrm flipH="1">
            <a:off x="1852154" y="1292981"/>
            <a:ext cx="4123974" cy="18793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3007509-CE58-4AF3-9514-A19DECD026E0}"/>
              </a:ext>
            </a:extLst>
          </p:cNvPr>
          <p:cNvCxnSpPr>
            <a:cxnSpLocks/>
          </p:cNvCxnSpPr>
          <p:nvPr/>
        </p:nvCxnSpPr>
        <p:spPr>
          <a:xfrm>
            <a:off x="5809879" y="1199327"/>
            <a:ext cx="1" cy="292378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7DED205-FAB8-4CDF-BBB2-C4C2155C7647}"/>
              </a:ext>
            </a:extLst>
          </p:cNvPr>
          <p:cNvCxnSpPr>
            <a:cxnSpLocks/>
          </p:cNvCxnSpPr>
          <p:nvPr/>
        </p:nvCxnSpPr>
        <p:spPr>
          <a:xfrm>
            <a:off x="5984919" y="1293108"/>
            <a:ext cx="3682357" cy="0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1BAFA84-EDF1-419F-BB85-43C1D21ED8AB}"/>
              </a:ext>
            </a:extLst>
          </p:cNvPr>
          <p:cNvCxnSpPr>
            <a:cxnSpLocks/>
          </p:cNvCxnSpPr>
          <p:nvPr/>
        </p:nvCxnSpPr>
        <p:spPr>
          <a:xfrm>
            <a:off x="9667873" y="1292981"/>
            <a:ext cx="0" cy="192714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CC55620-8C73-44C6-AD4D-168554679678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5856321" y="2811785"/>
            <a:ext cx="2276" cy="337113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68B8589-A6C2-423C-B377-C7982016B217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3504605" y="4359729"/>
            <a:ext cx="708263" cy="0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6065551-98DA-420E-9F4A-2DD65096AF7D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flipH="1">
            <a:off x="5856317" y="3650467"/>
            <a:ext cx="2280" cy="319919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D878B7-2024-4E71-A5DF-5B676091F73F}"/>
              </a:ext>
            </a:extLst>
          </p:cNvPr>
          <p:cNvCxnSpPr>
            <a:cxnSpLocks/>
            <a:stCxn id="14" idx="2"/>
            <a:endCxn id="41" idx="0"/>
          </p:cNvCxnSpPr>
          <p:nvPr/>
        </p:nvCxnSpPr>
        <p:spPr>
          <a:xfrm flipH="1">
            <a:off x="5854979" y="4749072"/>
            <a:ext cx="1338" cy="296671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216AA9C-4175-441F-AA93-2CA0C8089D3B}"/>
              </a:ext>
            </a:extLst>
          </p:cNvPr>
          <p:cNvSpPr/>
          <p:nvPr/>
        </p:nvSpPr>
        <p:spPr>
          <a:xfrm>
            <a:off x="4212868" y="5045743"/>
            <a:ext cx="3284222" cy="120947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Send to FM Global Plan Review via email:</a:t>
            </a:r>
          </a:p>
          <a:p>
            <a:r>
              <a:rPr lang="en-US" sz="1200">
                <a:hlinkClick r:id="rId3"/>
              </a:rPr>
              <a:t>engbostonplanreview</a:t>
            </a:r>
            <a:r>
              <a:rPr lang="en-US" sz="1200" dirty="0">
                <a:hlinkClick r:id="rId3"/>
              </a:rPr>
              <a:t>@fmglobal.com</a:t>
            </a:r>
            <a:endParaRPr lang="en-US" sz="1200" dirty="0"/>
          </a:p>
          <a:p>
            <a:r>
              <a:rPr lang="en-US" sz="1200" dirty="0">
                <a:solidFill>
                  <a:srgbClr val="002060"/>
                </a:solidFill>
              </a:rPr>
              <a:t>Be sure to include a brief project scope, site address, index number, and contact name for the project. Please copy the local FM Global engineer.</a:t>
            </a:r>
            <a:endParaRPr lang="en-US" sz="1200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FFE1F80-CD98-4BBC-AE0E-2B6F082854B8}"/>
              </a:ext>
            </a:extLst>
          </p:cNvPr>
          <p:cNvSpPr/>
          <p:nvPr/>
        </p:nvSpPr>
        <p:spPr>
          <a:xfrm>
            <a:off x="7782739" y="5057364"/>
            <a:ext cx="908676" cy="2334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Review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75A93EE-B14F-4B33-ACEB-C4E8A82B89C5}"/>
              </a:ext>
            </a:extLst>
          </p:cNvPr>
          <p:cNvSpPr/>
          <p:nvPr/>
        </p:nvSpPr>
        <p:spPr>
          <a:xfrm>
            <a:off x="9026453" y="5454115"/>
            <a:ext cx="1049019" cy="2599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Start project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48CBA14-DBDB-4B7C-8F79-3A412E5BE30C}"/>
              </a:ext>
            </a:extLst>
          </p:cNvPr>
          <p:cNvSpPr/>
          <p:nvPr/>
        </p:nvSpPr>
        <p:spPr>
          <a:xfrm>
            <a:off x="7707025" y="5503275"/>
            <a:ext cx="1054772" cy="74105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Provide more information for review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864D067B-A265-4AA2-AF6A-93234980B7D7}"/>
              </a:ext>
            </a:extLst>
          </p:cNvPr>
          <p:cNvCxnSpPr>
            <a:cxnSpLocks/>
            <a:stCxn id="61" idx="3"/>
          </p:cNvCxnSpPr>
          <p:nvPr/>
        </p:nvCxnSpPr>
        <p:spPr>
          <a:xfrm flipV="1">
            <a:off x="8691415" y="5173405"/>
            <a:ext cx="869592" cy="674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22C686F4-7773-4325-9897-469DBFDCB682}"/>
              </a:ext>
            </a:extLst>
          </p:cNvPr>
          <p:cNvSpPr/>
          <p:nvPr/>
        </p:nvSpPr>
        <p:spPr>
          <a:xfrm>
            <a:off x="9016552" y="5857362"/>
            <a:ext cx="1838264" cy="3671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Resolve recommendations in plan review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8B56AA8-1510-4458-BF74-A0588F8C7766}"/>
              </a:ext>
            </a:extLst>
          </p:cNvPr>
          <p:cNvSpPr/>
          <p:nvPr/>
        </p:nvSpPr>
        <p:spPr>
          <a:xfrm>
            <a:off x="11080333" y="5906937"/>
            <a:ext cx="1013344" cy="2599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Final review 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BAADE5A-2567-4B39-A110-2A16D2EDCD08}"/>
              </a:ext>
            </a:extLst>
          </p:cNvPr>
          <p:cNvCxnSpPr>
            <a:cxnSpLocks/>
            <a:stCxn id="9" idx="2"/>
            <a:endCxn id="85" idx="0"/>
          </p:cNvCxnSpPr>
          <p:nvPr/>
        </p:nvCxnSpPr>
        <p:spPr>
          <a:xfrm>
            <a:off x="9750796" y="3040057"/>
            <a:ext cx="6557" cy="330928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717629A-76FE-4327-8C9D-790EA50877AC}"/>
              </a:ext>
            </a:extLst>
          </p:cNvPr>
          <p:cNvCxnSpPr>
            <a:cxnSpLocks/>
            <a:stCxn id="39" idx="3"/>
            <a:endCxn id="45" idx="1"/>
          </p:cNvCxnSpPr>
          <p:nvPr/>
        </p:nvCxnSpPr>
        <p:spPr>
          <a:xfrm flipV="1">
            <a:off x="10854816" y="6036922"/>
            <a:ext cx="225517" cy="4033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5E79BA8-0B8C-9869-550F-F2F40AB598F6}"/>
              </a:ext>
            </a:extLst>
          </p:cNvPr>
          <p:cNvCxnSpPr>
            <a:cxnSpLocks/>
          </p:cNvCxnSpPr>
          <p:nvPr/>
        </p:nvCxnSpPr>
        <p:spPr>
          <a:xfrm>
            <a:off x="1852154" y="1302813"/>
            <a:ext cx="0" cy="212254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2030E619-0D59-AB88-8CC2-86BFA79D76FC}"/>
              </a:ext>
            </a:extLst>
          </p:cNvPr>
          <p:cNvSpPr/>
          <p:nvPr/>
        </p:nvSpPr>
        <p:spPr>
          <a:xfrm>
            <a:off x="9232843" y="3370985"/>
            <a:ext cx="1049019" cy="25997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rgbClr val="002060"/>
                </a:solidFill>
              </a:rPr>
              <a:t>Start project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5B1291F1-9AB8-62B1-5CEE-4CE1238BEA71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9550963" y="5173405"/>
            <a:ext cx="0" cy="280710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F9C4CBF-7B6D-F901-D3C3-67E57A8D1E80}"/>
              </a:ext>
            </a:extLst>
          </p:cNvPr>
          <p:cNvCxnSpPr>
            <a:cxnSpLocks/>
            <a:endCxn id="65" idx="1"/>
          </p:cNvCxnSpPr>
          <p:nvPr/>
        </p:nvCxnSpPr>
        <p:spPr>
          <a:xfrm flipV="1">
            <a:off x="8761802" y="5584100"/>
            <a:ext cx="264651" cy="3771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E8EAF0E-E5E7-CF46-F646-9C9268FFA6ED}"/>
              </a:ext>
            </a:extLst>
          </p:cNvPr>
          <p:cNvCxnSpPr>
            <a:cxnSpLocks/>
            <a:stCxn id="61" idx="2"/>
            <a:endCxn id="66" idx="0"/>
          </p:cNvCxnSpPr>
          <p:nvPr/>
        </p:nvCxnSpPr>
        <p:spPr>
          <a:xfrm flipH="1">
            <a:off x="8234411" y="5290793"/>
            <a:ext cx="2666" cy="212482"/>
          </a:xfrm>
          <a:prstGeom prst="line">
            <a:avLst/>
          </a:prstGeom>
          <a:ln w="15875">
            <a:solidFill>
              <a:srgbClr val="00206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77496A86-B303-5113-B275-1D2A2B01AE44}"/>
              </a:ext>
            </a:extLst>
          </p:cNvPr>
          <p:cNvCxnSpPr>
            <a:cxnSpLocks/>
          </p:cNvCxnSpPr>
          <p:nvPr/>
        </p:nvCxnSpPr>
        <p:spPr>
          <a:xfrm>
            <a:off x="9465354" y="5722346"/>
            <a:ext cx="0" cy="135016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C7FDF81C-33C3-3318-35AF-995EA691C363}"/>
              </a:ext>
            </a:extLst>
          </p:cNvPr>
          <p:cNvCxnSpPr>
            <a:cxnSpLocks/>
            <a:endCxn id="61" idx="1"/>
          </p:cNvCxnSpPr>
          <p:nvPr/>
        </p:nvCxnSpPr>
        <p:spPr>
          <a:xfrm>
            <a:off x="7497090" y="5174079"/>
            <a:ext cx="285649" cy="0"/>
          </a:xfrm>
          <a:prstGeom prst="line">
            <a:avLst/>
          </a:prstGeom>
          <a:ln w="158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72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475B5F09A81C4AA3E804AD295B5491" ma:contentTypeVersion="13" ma:contentTypeDescription="Create a new document." ma:contentTypeScope="" ma:versionID="82b87c18f573134d38bffc5158327b00">
  <xsd:schema xmlns:xsd="http://www.w3.org/2001/XMLSchema" xmlns:xs="http://www.w3.org/2001/XMLSchema" xmlns:p="http://schemas.microsoft.com/office/2006/metadata/properties" xmlns:ns3="927fc778-71bf-4fa9-81e2-5e4dc0702940" xmlns:ns4="2840db89-b5ac-4729-be9f-6f0c065a2c7e" targetNamespace="http://schemas.microsoft.com/office/2006/metadata/properties" ma:root="true" ma:fieldsID="fcfb7eb80bdd7c15547fd6c04fc8b6aa" ns3:_="" ns4:_="">
    <xsd:import namespace="927fc778-71bf-4fa9-81e2-5e4dc0702940"/>
    <xsd:import namespace="2840db89-b5ac-4729-be9f-6f0c065a2c7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fc778-71bf-4fa9-81e2-5e4dc0702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40db89-b5ac-4729-be9f-6f0c065a2c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F1BD07-C230-4AFF-BF3E-C31D5D3622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fc778-71bf-4fa9-81e2-5e4dc0702940"/>
    <ds:schemaRef ds:uri="2840db89-b5ac-4729-be9f-6f0c065a2c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BA1DB3-F000-418F-A77B-68AE4BB06F6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F6A5FD-A1A7-4946-A0AC-CC366B2E6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326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Sampat, Ameya</dc:creator>
  <cp:lastModifiedBy>Matt Klein</cp:lastModifiedBy>
  <cp:revision>37</cp:revision>
  <cp:lastPrinted>2018-10-23T15:32:18Z</cp:lastPrinted>
  <dcterms:created xsi:type="dcterms:W3CDTF">2018-10-23T13:54:08Z</dcterms:created>
  <dcterms:modified xsi:type="dcterms:W3CDTF">2022-07-08T16:16:47Z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0x0101007C475B5F09A81C4AA3E804AD295B5491</vt:lpwstr>
  </property>
</Properties>
</file>